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F1D42D0-12D2-4010-BBF9-1DD0B3402DB4}">
          <p14:sldIdLst>
            <p14:sldId id="256"/>
            <p14:sldId id="257"/>
            <p14:sldId id="258"/>
            <p14:sldId id="259"/>
            <p14:sldId id="260"/>
            <p14:sldId id="261"/>
            <p14:sldId id="262"/>
            <p14:sldId id="263"/>
            <p14:sldId id="264"/>
            <p14:sldId id="265"/>
          </p14:sldIdLst>
        </p14:section>
        <p14:section name="Untitled Section" id="{66CB9320-3384-4E08-A794-20D1E28E4AC0}">
          <p14:sldIdLst>
            <p14:sldId id="266"/>
            <p14:sldId id="267"/>
            <p14:sldId id="268"/>
            <p14:sldId id="269"/>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8" d="100"/>
          <a:sy n="68" d="100"/>
        </p:scale>
        <p:origin x="84" y="1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8.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3/5/2020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3/5/2020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3/5/2020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3/5/2020</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244BE-5CCD-407E-9A73-D98087BD9676}"/>
              </a:ext>
            </a:extLst>
          </p:cNvPr>
          <p:cNvSpPr>
            <a:spLocks noGrp="1"/>
          </p:cNvSpPr>
          <p:nvPr>
            <p:ph type="ctrTitle"/>
          </p:nvPr>
        </p:nvSpPr>
        <p:spPr/>
        <p:txBody>
          <a:bodyPr>
            <a:noAutofit/>
          </a:bodyPr>
          <a:lstStyle/>
          <a:p>
            <a:r>
              <a:rPr lang="en-US" sz="6000" b="1" dirty="0"/>
              <a:t>Coursera Capstone Project</a:t>
            </a:r>
            <a:endParaRPr lang="en-CA" sz="6000" dirty="0"/>
          </a:p>
        </p:txBody>
      </p:sp>
      <p:sp>
        <p:nvSpPr>
          <p:cNvPr id="3" name="Subtitle 2">
            <a:extLst>
              <a:ext uri="{FF2B5EF4-FFF2-40B4-BE49-F238E27FC236}">
                <a16:creationId xmlns:a16="http://schemas.microsoft.com/office/drawing/2014/main" id="{21866B9A-4DE0-4D39-B79D-1000A5172AB4}"/>
              </a:ext>
            </a:extLst>
          </p:cNvPr>
          <p:cNvSpPr>
            <a:spLocks noGrp="1"/>
          </p:cNvSpPr>
          <p:nvPr>
            <p:ph type="subTitle" idx="1"/>
          </p:nvPr>
        </p:nvSpPr>
        <p:spPr/>
        <p:txBody>
          <a:bodyPr/>
          <a:lstStyle/>
          <a:p>
            <a:endParaRPr lang="en-US" i="1" dirty="0"/>
          </a:p>
          <a:p>
            <a:r>
              <a:rPr lang="en-US" i="1" dirty="0"/>
              <a:t>By: Alissa Stuart</a:t>
            </a:r>
            <a:endParaRPr lang="en-CA" dirty="0"/>
          </a:p>
          <a:p>
            <a:endParaRPr lang="en-CA" dirty="0"/>
          </a:p>
        </p:txBody>
      </p:sp>
    </p:spTree>
    <p:extLst>
      <p:ext uri="{BB962C8B-B14F-4D97-AF65-F5344CB8AC3E}">
        <p14:creationId xmlns:p14="http://schemas.microsoft.com/office/powerpoint/2010/main" val="1417979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3A1E-7B87-4942-8CE2-EABCDFA1FC45}"/>
              </a:ext>
            </a:extLst>
          </p:cNvPr>
          <p:cNvSpPr>
            <a:spLocks noGrp="1"/>
          </p:cNvSpPr>
          <p:nvPr>
            <p:ph type="title"/>
          </p:nvPr>
        </p:nvSpPr>
        <p:spPr>
          <a:xfrm>
            <a:off x="913775" y="618518"/>
            <a:ext cx="10364451" cy="759708"/>
          </a:xfrm>
        </p:spPr>
        <p:txBody>
          <a:bodyPr/>
          <a:lstStyle/>
          <a:p>
            <a:r>
              <a:rPr lang="en-US" b="1" dirty="0"/>
              <a:t>Results (</a:t>
            </a:r>
            <a:r>
              <a:rPr lang="en-US" b="1" cap="none" dirty="0"/>
              <a:t>continued</a:t>
            </a:r>
            <a:r>
              <a:rPr lang="en-US" b="1" dirty="0"/>
              <a:t>)</a:t>
            </a:r>
            <a:endParaRPr lang="en-CA" dirty="0"/>
          </a:p>
        </p:txBody>
      </p:sp>
      <p:sp>
        <p:nvSpPr>
          <p:cNvPr id="3" name="Content Placeholder 2">
            <a:extLst>
              <a:ext uri="{FF2B5EF4-FFF2-40B4-BE49-F238E27FC236}">
                <a16:creationId xmlns:a16="http://schemas.microsoft.com/office/drawing/2014/main" id="{88643919-2E2D-4068-BCB1-B198681E96AF}"/>
              </a:ext>
            </a:extLst>
          </p:cNvPr>
          <p:cNvSpPr>
            <a:spLocks noGrp="1"/>
          </p:cNvSpPr>
          <p:nvPr>
            <p:ph sz="quarter" idx="13"/>
          </p:nvPr>
        </p:nvSpPr>
        <p:spPr>
          <a:xfrm>
            <a:off x="1987826" y="5864482"/>
            <a:ext cx="9289774" cy="536318"/>
          </a:xfrm>
        </p:spPr>
        <p:txBody>
          <a:bodyPr/>
          <a:lstStyle/>
          <a:p>
            <a:pPr marL="0" indent="0">
              <a:buNone/>
            </a:pPr>
            <a:r>
              <a:rPr lang="en-US" i="1" dirty="0"/>
              <a:t>Figure 2: The 5 Clusters of the Venues Indicated by Different Colors.</a:t>
            </a:r>
            <a:endParaRPr lang="en-CA" dirty="0"/>
          </a:p>
          <a:p>
            <a:pPr marL="0" indent="0">
              <a:buNone/>
            </a:pPr>
            <a:endParaRPr lang="en-CA" dirty="0"/>
          </a:p>
        </p:txBody>
      </p:sp>
      <p:pic>
        <p:nvPicPr>
          <p:cNvPr id="6146" name="Picture 2">
            <a:extLst>
              <a:ext uri="{FF2B5EF4-FFF2-40B4-BE49-F238E27FC236}">
                <a16:creationId xmlns:a16="http://schemas.microsoft.com/office/drawing/2014/main" id="{20B071C0-ED83-4297-A4C7-7A5EA5930C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6787" y="1276141"/>
            <a:ext cx="7457799" cy="4588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15738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45FBC-AA62-4233-9932-6BFC3A2A7264}"/>
              </a:ext>
            </a:extLst>
          </p:cNvPr>
          <p:cNvSpPr>
            <a:spLocks noGrp="1"/>
          </p:cNvSpPr>
          <p:nvPr>
            <p:ph type="title"/>
          </p:nvPr>
        </p:nvSpPr>
        <p:spPr>
          <a:xfrm>
            <a:off x="913775" y="618517"/>
            <a:ext cx="10364451" cy="759709"/>
          </a:xfrm>
        </p:spPr>
        <p:txBody>
          <a:bodyPr/>
          <a:lstStyle/>
          <a:p>
            <a:r>
              <a:rPr lang="en-US" b="1" dirty="0"/>
              <a:t>Results (</a:t>
            </a:r>
            <a:r>
              <a:rPr lang="en-US" b="1" cap="none" dirty="0"/>
              <a:t>continued</a:t>
            </a:r>
            <a:r>
              <a:rPr lang="en-US" b="1" dirty="0"/>
              <a:t>)</a:t>
            </a:r>
            <a:endParaRPr lang="en-CA" dirty="0"/>
          </a:p>
        </p:txBody>
      </p:sp>
      <p:graphicFrame>
        <p:nvGraphicFramePr>
          <p:cNvPr id="7" name="Content Placeholder 6">
            <a:extLst>
              <a:ext uri="{FF2B5EF4-FFF2-40B4-BE49-F238E27FC236}">
                <a16:creationId xmlns:a16="http://schemas.microsoft.com/office/drawing/2014/main" id="{BA5A4A13-B750-46F4-95AA-86BA25B88B53}"/>
              </a:ext>
            </a:extLst>
          </p:cNvPr>
          <p:cNvGraphicFramePr>
            <a:graphicFrameLocks noGrp="1"/>
          </p:cNvGraphicFramePr>
          <p:nvPr>
            <p:ph sz="quarter" idx="13"/>
            <p:extLst>
              <p:ext uri="{D42A27DB-BD31-4B8C-83A1-F6EECF244321}">
                <p14:modId xmlns:p14="http://schemas.microsoft.com/office/powerpoint/2010/main" val="1150791252"/>
              </p:ext>
            </p:extLst>
          </p:nvPr>
        </p:nvGraphicFramePr>
        <p:xfrm>
          <a:off x="1537252" y="1565116"/>
          <a:ext cx="8837415" cy="3050465"/>
        </p:xfrm>
        <a:graphic>
          <a:graphicData uri="http://schemas.openxmlformats.org/drawingml/2006/table">
            <a:tbl>
              <a:tblPr firstRow="1" firstCol="1" bandRow="1">
                <a:tableStyleId>{8EC20E35-A176-4012-BC5E-935CFFF8708E}</a:tableStyleId>
              </a:tblPr>
              <a:tblGrid>
                <a:gridCol w="1093758">
                  <a:extLst>
                    <a:ext uri="{9D8B030D-6E8A-4147-A177-3AD203B41FA5}">
                      <a16:colId xmlns:a16="http://schemas.microsoft.com/office/drawing/2014/main" val="2249916433"/>
                    </a:ext>
                  </a:extLst>
                </a:gridCol>
                <a:gridCol w="1448134">
                  <a:extLst>
                    <a:ext uri="{9D8B030D-6E8A-4147-A177-3AD203B41FA5}">
                      <a16:colId xmlns:a16="http://schemas.microsoft.com/office/drawing/2014/main" val="2571186303"/>
                    </a:ext>
                  </a:extLst>
                </a:gridCol>
                <a:gridCol w="1258585">
                  <a:extLst>
                    <a:ext uri="{9D8B030D-6E8A-4147-A177-3AD203B41FA5}">
                      <a16:colId xmlns:a16="http://schemas.microsoft.com/office/drawing/2014/main" val="1914683017"/>
                    </a:ext>
                  </a:extLst>
                </a:gridCol>
                <a:gridCol w="1258585">
                  <a:extLst>
                    <a:ext uri="{9D8B030D-6E8A-4147-A177-3AD203B41FA5}">
                      <a16:colId xmlns:a16="http://schemas.microsoft.com/office/drawing/2014/main" val="3545575392"/>
                    </a:ext>
                  </a:extLst>
                </a:gridCol>
                <a:gridCol w="1259451">
                  <a:extLst>
                    <a:ext uri="{9D8B030D-6E8A-4147-A177-3AD203B41FA5}">
                      <a16:colId xmlns:a16="http://schemas.microsoft.com/office/drawing/2014/main" val="2575793511"/>
                    </a:ext>
                  </a:extLst>
                </a:gridCol>
                <a:gridCol w="1259451">
                  <a:extLst>
                    <a:ext uri="{9D8B030D-6E8A-4147-A177-3AD203B41FA5}">
                      <a16:colId xmlns:a16="http://schemas.microsoft.com/office/drawing/2014/main" val="2041539907"/>
                    </a:ext>
                  </a:extLst>
                </a:gridCol>
                <a:gridCol w="1259451">
                  <a:extLst>
                    <a:ext uri="{9D8B030D-6E8A-4147-A177-3AD203B41FA5}">
                      <a16:colId xmlns:a16="http://schemas.microsoft.com/office/drawing/2014/main" val="1398127900"/>
                    </a:ext>
                  </a:extLst>
                </a:gridCol>
              </a:tblGrid>
              <a:tr h="488971">
                <a:tc>
                  <a:txBody>
                    <a:bodyPr/>
                    <a:lstStyle/>
                    <a:p>
                      <a:pPr algn="ctr">
                        <a:spcAft>
                          <a:spcPts val="0"/>
                        </a:spcAft>
                      </a:pPr>
                      <a:r>
                        <a:rPr lang="en-US" sz="2000" kern="50" dirty="0">
                          <a:effectLst/>
                        </a:rPr>
                        <a:t>Cluster</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75000"/>
                      </a:schemeClr>
                    </a:solidFill>
                  </a:tcPr>
                </a:tc>
                <a:tc>
                  <a:txBody>
                    <a:bodyPr/>
                    <a:lstStyle/>
                    <a:p>
                      <a:pPr algn="ctr">
                        <a:spcAft>
                          <a:spcPts val="0"/>
                        </a:spcAft>
                      </a:pPr>
                      <a:r>
                        <a:rPr lang="en-US" sz="2000" kern="50" dirty="0">
                          <a:effectLst/>
                        </a:rPr>
                        <a:t>Location Center (latitude)</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75000"/>
                      </a:schemeClr>
                    </a:solidFill>
                  </a:tcPr>
                </a:tc>
                <a:tc>
                  <a:txBody>
                    <a:bodyPr/>
                    <a:lstStyle/>
                    <a:p>
                      <a:pPr algn="ctr">
                        <a:spcAft>
                          <a:spcPts val="0"/>
                        </a:spcAft>
                      </a:pPr>
                      <a:r>
                        <a:rPr lang="en-US" sz="2000" kern="50" dirty="0">
                          <a:effectLst/>
                        </a:rPr>
                        <a:t>Location Center (longitude)</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75000"/>
                      </a:schemeClr>
                    </a:solidFill>
                  </a:tcPr>
                </a:tc>
                <a:tc>
                  <a:txBody>
                    <a:bodyPr/>
                    <a:lstStyle/>
                    <a:p>
                      <a:pPr algn="ctr">
                        <a:spcAft>
                          <a:spcPts val="0"/>
                        </a:spcAft>
                      </a:pPr>
                      <a:r>
                        <a:rPr lang="en-US" sz="2000" kern="50" dirty="0">
                          <a:effectLst/>
                        </a:rPr>
                        <a:t>Mean Radius (km)</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75000"/>
                      </a:schemeClr>
                    </a:solidFill>
                  </a:tcPr>
                </a:tc>
                <a:tc>
                  <a:txBody>
                    <a:bodyPr/>
                    <a:lstStyle/>
                    <a:p>
                      <a:pPr algn="ctr">
                        <a:spcAft>
                          <a:spcPts val="0"/>
                        </a:spcAft>
                      </a:pPr>
                      <a:r>
                        <a:rPr lang="en-US" sz="2000" kern="50" dirty="0">
                          <a:effectLst/>
                        </a:rPr>
                        <a:t>Area (km</a:t>
                      </a:r>
                      <a:r>
                        <a:rPr lang="en-US" sz="2000" kern="50" baseline="30000" dirty="0">
                          <a:effectLst/>
                        </a:rPr>
                        <a:t>2</a:t>
                      </a:r>
                      <a:r>
                        <a:rPr lang="en-US" sz="2000" kern="50" dirty="0">
                          <a:effectLst/>
                        </a:rPr>
                        <a:t>)</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75000"/>
                      </a:schemeClr>
                    </a:solidFill>
                  </a:tcPr>
                </a:tc>
                <a:tc>
                  <a:txBody>
                    <a:bodyPr/>
                    <a:lstStyle/>
                    <a:p>
                      <a:pPr algn="ctr">
                        <a:spcAft>
                          <a:spcPts val="0"/>
                        </a:spcAft>
                      </a:pPr>
                      <a:r>
                        <a:rPr lang="en-US" sz="2000" kern="50" dirty="0">
                          <a:effectLst/>
                        </a:rPr>
                        <a:t>Number of Venues</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75000"/>
                      </a:schemeClr>
                    </a:solidFill>
                  </a:tcPr>
                </a:tc>
                <a:tc>
                  <a:txBody>
                    <a:bodyPr/>
                    <a:lstStyle/>
                    <a:p>
                      <a:pPr algn="ctr">
                        <a:spcAft>
                          <a:spcPts val="0"/>
                        </a:spcAft>
                      </a:pPr>
                      <a:r>
                        <a:rPr lang="en-US" sz="2000" kern="50" dirty="0">
                          <a:effectLst/>
                        </a:rPr>
                        <a:t>Density</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75000"/>
                      </a:schemeClr>
                    </a:solidFill>
                  </a:tcPr>
                </a:tc>
                <a:extLst>
                  <a:ext uri="{0D108BD9-81ED-4DB2-BD59-A6C34878D82A}">
                    <a16:rowId xmlns:a16="http://schemas.microsoft.com/office/drawing/2014/main" val="2536500960"/>
                  </a:ext>
                </a:extLst>
              </a:tr>
              <a:tr h="427213">
                <a:tc>
                  <a:txBody>
                    <a:bodyPr/>
                    <a:lstStyle/>
                    <a:p>
                      <a:pPr algn="r">
                        <a:spcAft>
                          <a:spcPts val="600"/>
                        </a:spcAft>
                      </a:pPr>
                      <a:r>
                        <a:rPr lang="en-US" sz="2000" kern="50" dirty="0">
                          <a:solidFill>
                            <a:schemeClr val="tx1"/>
                          </a:solidFill>
                          <a:effectLst/>
                        </a:rPr>
                        <a:t>Red</a:t>
                      </a:r>
                      <a:endParaRPr lang="en-CA" sz="2000" kern="50" dirty="0">
                        <a:solidFill>
                          <a:schemeClr val="tx1"/>
                        </a:solidFill>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85000"/>
                      </a:schemeClr>
                    </a:solidFill>
                  </a:tcPr>
                </a:tc>
                <a:tc>
                  <a:txBody>
                    <a:bodyPr/>
                    <a:lstStyle/>
                    <a:p>
                      <a:pPr algn="r">
                        <a:spcAft>
                          <a:spcPts val="600"/>
                        </a:spcAft>
                      </a:pPr>
                      <a:r>
                        <a:rPr lang="en-US" sz="2000" kern="50" dirty="0">
                          <a:effectLst/>
                        </a:rPr>
                        <a:t>43.651</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85000"/>
                      </a:schemeClr>
                    </a:solidFill>
                  </a:tcPr>
                </a:tc>
                <a:tc>
                  <a:txBody>
                    <a:bodyPr/>
                    <a:lstStyle/>
                    <a:p>
                      <a:pPr algn="r">
                        <a:spcAft>
                          <a:spcPts val="600"/>
                        </a:spcAft>
                      </a:pPr>
                      <a:r>
                        <a:rPr lang="en-US" sz="2000" kern="50" dirty="0">
                          <a:effectLst/>
                        </a:rPr>
                        <a:t>-79.406</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85000"/>
                      </a:schemeClr>
                    </a:solidFill>
                  </a:tcPr>
                </a:tc>
                <a:tc>
                  <a:txBody>
                    <a:bodyPr/>
                    <a:lstStyle/>
                    <a:p>
                      <a:pPr algn="r">
                        <a:spcAft>
                          <a:spcPts val="600"/>
                        </a:spcAft>
                      </a:pPr>
                      <a:r>
                        <a:rPr lang="en-US" sz="2000" kern="50" dirty="0">
                          <a:effectLst/>
                        </a:rPr>
                        <a:t>3.773</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85000"/>
                      </a:schemeClr>
                    </a:solidFill>
                  </a:tcPr>
                </a:tc>
                <a:tc>
                  <a:txBody>
                    <a:bodyPr/>
                    <a:lstStyle/>
                    <a:p>
                      <a:pPr algn="r">
                        <a:spcAft>
                          <a:spcPts val="600"/>
                        </a:spcAft>
                      </a:pPr>
                      <a:r>
                        <a:rPr lang="en-US" sz="2000" kern="50" dirty="0">
                          <a:effectLst/>
                        </a:rPr>
                        <a:t>44.729</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85000"/>
                      </a:schemeClr>
                    </a:solidFill>
                  </a:tcPr>
                </a:tc>
                <a:tc>
                  <a:txBody>
                    <a:bodyPr/>
                    <a:lstStyle/>
                    <a:p>
                      <a:pPr algn="r">
                        <a:spcAft>
                          <a:spcPts val="600"/>
                        </a:spcAft>
                      </a:pPr>
                      <a:r>
                        <a:rPr lang="en-US" sz="2000" kern="50" dirty="0">
                          <a:effectLst/>
                        </a:rPr>
                        <a:t>367</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85000"/>
                      </a:schemeClr>
                    </a:solidFill>
                  </a:tcPr>
                </a:tc>
                <a:tc>
                  <a:txBody>
                    <a:bodyPr/>
                    <a:lstStyle/>
                    <a:p>
                      <a:pPr algn="r">
                        <a:spcAft>
                          <a:spcPts val="600"/>
                        </a:spcAft>
                      </a:pPr>
                      <a:r>
                        <a:rPr lang="en-US" sz="2000" kern="50" dirty="0">
                          <a:effectLst/>
                        </a:rPr>
                        <a:t>8.204</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85000"/>
                      </a:schemeClr>
                    </a:solidFill>
                  </a:tcPr>
                </a:tc>
                <a:extLst>
                  <a:ext uri="{0D108BD9-81ED-4DB2-BD59-A6C34878D82A}">
                    <a16:rowId xmlns:a16="http://schemas.microsoft.com/office/drawing/2014/main" val="3529327285"/>
                  </a:ext>
                </a:extLst>
              </a:tr>
              <a:tr h="427213">
                <a:tc>
                  <a:txBody>
                    <a:bodyPr/>
                    <a:lstStyle/>
                    <a:p>
                      <a:pPr algn="r">
                        <a:spcAft>
                          <a:spcPts val="600"/>
                        </a:spcAft>
                      </a:pPr>
                      <a:r>
                        <a:rPr lang="en-US" sz="2000" kern="50" dirty="0">
                          <a:solidFill>
                            <a:schemeClr val="tx1"/>
                          </a:solidFill>
                          <a:effectLst/>
                        </a:rPr>
                        <a:t>Magenta</a:t>
                      </a:r>
                      <a:endParaRPr lang="en-CA" sz="2000" kern="50" dirty="0">
                        <a:solidFill>
                          <a:schemeClr val="tx1"/>
                        </a:solidFill>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solidFill>
                  </a:tcPr>
                </a:tc>
                <a:tc>
                  <a:txBody>
                    <a:bodyPr/>
                    <a:lstStyle/>
                    <a:p>
                      <a:pPr algn="r">
                        <a:spcAft>
                          <a:spcPts val="600"/>
                        </a:spcAft>
                      </a:pPr>
                      <a:r>
                        <a:rPr lang="en-US" sz="2000" kern="50" dirty="0">
                          <a:effectLst/>
                        </a:rPr>
                        <a:t>43.654</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tc>
                <a:tc>
                  <a:txBody>
                    <a:bodyPr/>
                    <a:lstStyle/>
                    <a:p>
                      <a:pPr algn="r">
                        <a:spcAft>
                          <a:spcPts val="600"/>
                        </a:spcAft>
                      </a:pPr>
                      <a:r>
                        <a:rPr lang="en-US" sz="2000" kern="50" dirty="0">
                          <a:effectLst/>
                        </a:rPr>
                        <a:t>-79.378</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tc>
                <a:tc>
                  <a:txBody>
                    <a:bodyPr/>
                    <a:lstStyle/>
                    <a:p>
                      <a:pPr algn="r">
                        <a:spcAft>
                          <a:spcPts val="600"/>
                        </a:spcAft>
                      </a:pPr>
                      <a:r>
                        <a:rPr lang="en-US" sz="2000" kern="50" dirty="0">
                          <a:effectLst/>
                        </a:rPr>
                        <a:t>3.575</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tc>
                <a:tc>
                  <a:txBody>
                    <a:bodyPr/>
                    <a:lstStyle/>
                    <a:p>
                      <a:pPr algn="r">
                        <a:spcAft>
                          <a:spcPts val="600"/>
                        </a:spcAft>
                      </a:pPr>
                      <a:r>
                        <a:rPr lang="en-US" sz="2000" kern="50" dirty="0">
                          <a:effectLst/>
                        </a:rPr>
                        <a:t>40.155</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tc>
                <a:tc>
                  <a:txBody>
                    <a:bodyPr/>
                    <a:lstStyle/>
                    <a:p>
                      <a:pPr algn="r">
                        <a:spcAft>
                          <a:spcPts val="600"/>
                        </a:spcAft>
                      </a:pPr>
                      <a:r>
                        <a:rPr lang="en-US" sz="2000" kern="50">
                          <a:effectLst/>
                        </a:rPr>
                        <a:t>502</a:t>
                      </a:r>
                      <a:endParaRPr lang="en-CA" sz="2000" kern="5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tc>
                <a:tc>
                  <a:txBody>
                    <a:bodyPr/>
                    <a:lstStyle/>
                    <a:p>
                      <a:pPr algn="r">
                        <a:spcAft>
                          <a:spcPts val="600"/>
                        </a:spcAft>
                      </a:pPr>
                      <a:r>
                        <a:rPr lang="en-US" sz="2000" kern="50">
                          <a:effectLst/>
                        </a:rPr>
                        <a:t>12.501</a:t>
                      </a:r>
                      <a:endParaRPr lang="en-CA" sz="2000" kern="5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tc>
                <a:extLst>
                  <a:ext uri="{0D108BD9-81ED-4DB2-BD59-A6C34878D82A}">
                    <a16:rowId xmlns:a16="http://schemas.microsoft.com/office/drawing/2014/main" val="4187579060"/>
                  </a:ext>
                </a:extLst>
              </a:tr>
              <a:tr h="427213">
                <a:tc>
                  <a:txBody>
                    <a:bodyPr/>
                    <a:lstStyle/>
                    <a:p>
                      <a:pPr algn="r">
                        <a:spcAft>
                          <a:spcPts val="600"/>
                        </a:spcAft>
                      </a:pPr>
                      <a:r>
                        <a:rPr lang="en-US" sz="2000" kern="50" dirty="0">
                          <a:solidFill>
                            <a:schemeClr val="tx1"/>
                          </a:solidFill>
                          <a:effectLst/>
                        </a:rPr>
                        <a:t>Green</a:t>
                      </a:r>
                      <a:endParaRPr lang="en-CA" sz="2000" kern="50" dirty="0">
                        <a:solidFill>
                          <a:schemeClr val="tx1"/>
                        </a:solidFill>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85000"/>
                      </a:schemeClr>
                    </a:solidFill>
                  </a:tcPr>
                </a:tc>
                <a:tc>
                  <a:txBody>
                    <a:bodyPr/>
                    <a:lstStyle/>
                    <a:p>
                      <a:pPr algn="r">
                        <a:spcAft>
                          <a:spcPts val="600"/>
                        </a:spcAft>
                      </a:pPr>
                      <a:r>
                        <a:rPr lang="en-US" sz="2000" kern="50" dirty="0">
                          <a:effectLst/>
                        </a:rPr>
                        <a:t>43.670</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85000"/>
                      </a:schemeClr>
                    </a:solidFill>
                  </a:tcPr>
                </a:tc>
                <a:tc>
                  <a:txBody>
                    <a:bodyPr/>
                    <a:lstStyle/>
                    <a:p>
                      <a:pPr algn="r">
                        <a:spcAft>
                          <a:spcPts val="600"/>
                        </a:spcAft>
                      </a:pPr>
                      <a:r>
                        <a:rPr lang="en-US" sz="2000" kern="50" dirty="0">
                          <a:effectLst/>
                        </a:rPr>
                        <a:t>-79.334</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85000"/>
                      </a:schemeClr>
                    </a:solidFill>
                  </a:tcPr>
                </a:tc>
                <a:tc>
                  <a:txBody>
                    <a:bodyPr/>
                    <a:lstStyle/>
                    <a:p>
                      <a:pPr algn="r">
                        <a:spcAft>
                          <a:spcPts val="600"/>
                        </a:spcAft>
                      </a:pPr>
                      <a:r>
                        <a:rPr lang="en-US" sz="2000" kern="50" dirty="0">
                          <a:effectLst/>
                        </a:rPr>
                        <a:t>5.430</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85000"/>
                      </a:schemeClr>
                    </a:solidFill>
                  </a:tcPr>
                </a:tc>
                <a:tc>
                  <a:txBody>
                    <a:bodyPr/>
                    <a:lstStyle/>
                    <a:p>
                      <a:pPr algn="r">
                        <a:spcAft>
                          <a:spcPts val="600"/>
                        </a:spcAft>
                      </a:pPr>
                      <a:r>
                        <a:rPr lang="en-US" sz="2000" kern="50" dirty="0">
                          <a:effectLst/>
                        </a:rPr>
                        <a:t>92.624</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85000"/>
                      </a:schemeClr>
                    </a:solidFill>
                  </a:tcPr>
                </a:tc>
                <a:tc>
                  <a:txBody>
                    <a:bodyPr/>
                    <a:lstStyle/>
                    <a:p>
                      <a:pPr algn="r">
                        <a:spcAft>
                          <a:spcPts val="600"/>
                        </a:spcAft>
                      </a:pPr>
                      <a:r>
                        <a:rPr lang="en-US" sz="2000" kern="50" dirty="0">
                          <a:effectLst/>
                        </a:rPr>
                        <a:t>191</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85000"/>
                      </a:schemeClr>
                    </a:solidFill>
                  </a:tcPr>
                </a:tc>
                <a:tc>
                  <a:txBody>
                    <a:bodyPr/>
                    <a:lstStyle/>
                    <a:p>
                      <a:pPr algn="r">
                        <a:spcAft>
                          <a:spcPts val="600"/>
                        </a:spcAft>
                      </a:pPr>
                      <a:r>
                        <a:rPr lang="en-US" sz="2000" kern="50" dirty="0">
                          <a:effectLst/>
                        </a:rPr>
                        <a:t>2.062</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85000"/>
                      </a:schemeClr>
                    </a:solidFill>
                  </a:tcPr>
                </a:tc>
                <a:extLst>
                  <a:ext uri="{0D108BD9-81ED-4DB2-BD59-A6C34878D82A}">
                    <a16:rowId xmlns:a16="http://schemas.microsoft.com/office/drawing/2014/main" val="352083391"/>
                  </a:ext>
                </a:extLst>
              </a:tr>
              <a:tr h="427213">
                <a:tc>
                  <a:txBody>
                    <a:bodyPr/>
                    <a:lstStyle/>
                    <a:p>
                      <a:pPr algn="r">
                        <a:spcAft>
                          <a:spcPts val="600"/>
                        </a:spcAft>
                      </a:pPr>
                      <a:r>
                        <a:rPr lang="en-US" sz="2000" kern="50" dirty="0">
                          <a:solidFill>
                            <a:schemeClr val="tx1"/>
                          </a:solidFill>
                          <a:effectLst/>
                        </a:rPr>
                        <a:t>Blue </a:t>
                      </a:r>
                      <a:endParaRPr lang="en-CA" sz="2000" kern="50" dirty="0">
                        <a:solidFill>
                          <a:schemeClr val="tx1"/>
                        </a:solidFill>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solidFill>
                  </a:tcPr>
                </a:tc>
                <a:tc>
                  <a:txBody>
                    <a:bodyPr/>
                    <a:lstStyle/>
                    <a:p>
                      <a:pPr algn="r">
                        <a:spcAft>
                          <a:spcPts val="600"/>
                        </a:spcAft>
                      </a:pPr>
                      <a:r>
                        <a:rPr lang="en-US" sz="2000" kern="50" dirty="0">
                          <a:effectLst/>
                        </a:rPr>
                        <a:t>43.707</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tc>
                <a:tc>
                  <a:txBody>
                    <a:bodyPr/>
                    <a:lstStyle/>
                    <a:p>
                      <a:pPr algn="r">
                        <a:spcAft>
                          <a:spcPts val="600"/>
                        </a:spcAft>
                      </a:pPr>
                      <a:r>
                        <a:rPr lang="en-US" sz="2000" kern="50">
                          <a:effectLst/>
                        </a:rPr>
                        <a:t>-79.398</a:t>
                      </a:r>
                      <a:endParaRPr lang="en-CA" sz="2000" kern="5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tc>
                <a:tc>
                  <a:txBody>
                    <a:bodyPr/>
                    <a:lstStyle/>
                    <a:p>
                      <a:pPr algn="r">
                        <a:spcAft>
                          <a:spcPts val="600"/>
                        </a:spcAft>
                      </a:pPr>
                      <a:r>
                        <a:rPr lang="en-US" sz="2000" kern="50">
                          <a:effectLst/>
                        </a:rPr>
                        <a:t>4.687</a:t>
                      </a:r>
                      <a:endParaRPr lang="en-CA" sz="2000" kern="5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tc>
                <a:tc>
                  <a:txBody>
                    <a:bodyPr/>
                    <a:lstStyle/>
                    <a:p>
                      <a:pPr algn="r">
                        <a:spcAft>
                          <a:spcPts val="600"/>
                        </a:spcAft>
                      </a:pPr>
                      <a:r>
                        <a:rPr lang="en-US" sz="2000" kern="50" dirty="0">
                          <a:effectLst/>
                        </a:rPr>
                        <a:t>57.246</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tc>
                <a:tc>
                  <a:txBody>
                    <a:bodyPr/>
                    <a:lstStyle/>
                    <a:p>
                      <a:pPr algn="r">
                        <a:spcAft>
                          <a:spcPts val="600"/>
                        </a:spcAft>
                      </a:pPr>
                      <a:r>
                        <a:rPr lang="en-US" sz="2000" kern="50" dirty="0">
                          <a:effectLst/>
                        </a:rPr>
                        <a:t>227</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tc>
                <a:tc>
                  <a:txBody>
                    <a:bodyPr/>
                    <a:lstStyle/>
                    <a:p>
                      <a:pPr algn="r">
                        <a:spcAft>
                          <a:spcPts val="600"/>
                        </a:spcAft>
                      </a:pPr>
                      <a:r>
                        <a:rPr lang="en-US" sz="2000" kern="50">
                          <a:effectLst/>
                        </a:rPr>
                        <a:t>3.965</a:t>
                      </a:r>
                      <a:endParaRPr lang="en-CA" sz="2000" kern="5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tc>
                <a:extLst>
                  <a:ext uri="{0D108BD9-81ED-4DB2-BD59-A6C34878D82A}">
                    <a16:rowId xmlns:a16="http://schemas.microsoft.com/office/drawing/2014/main" val="2854407156"/>
                  </a:ext>
                </a:extLst>
              </a:tr>
              <a:tr h="427213">
                <a:tc>
                  <a:txBody>
                    <a:bodyPr/>
                    <a:lstStyle/>
                    <a:p>
                      <a:pPr algn="r">
                        <a:spcAft>
                          <a:spcPts val="600"/>
                        </a:spcAft>
                      </a:pPr>
                      <a:r>
                        <a:rPr lang="en-US" sz="2000" kern="50" dirty="0">
                          <a:solidFill>
                            <a:schemeClr val="tx1"/>
                          </a:solidFill>
                          <a:effectLst/>
                        </a:rPr>
                        <a:t>Orange</a:t>
                      </a:r>
                      <a:endParaRPr lang="en-CA" sz="2000" kern="50" dirty="0">
                        <a:solidFill>
                          <a:schemeClr val="tx1"/>
                        </a:solidFill>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85000"/>
                      </a:schemeClr>
                    </a:solidFill>
                  </a:tcPr>
                </a:tc>
                <a:tc>
                  <a:txBody>
                    <a:bodyPr/>
                    <a:lstStyle/>
                    <a:p>
                      <a:pPr algn="r">
                        <a:spcAft>
                          <a:spcPts val="600"/>
                        </a:spcAft>
                      </a:pPr>
                      <a:r>
                        <a:rPr lang="en-US" sz="2000" kern="50" dirty="0">
                          <a:effectLst/>
                        </a:rPr>
                        <a:t>43.658</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85000"/>
                      </a:schemeClr>
                    </a:solidFill>
                  </a:tcPr>
                </a:tc>
                <a:tc>
                  <a:txBody>
                    <a:bodyPr/>
                    <a:lstStyle/>
                    <a:p>
                      <a:pPr algn="r">
                        <a:spcAft>
                          <a:spcPts val="600"/>
                        </a:spcAft>
                      </a:pPr>
                      <a:r>
                        <a:rPr lang="en-US" sz="2000" kern="50" dirty="0">
                          <a:effectLst/>
                        </a:rPr>
                        <a:t>-79.448</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85000"/>
                      </a:schemeClr>
                    </a:solidFill>
                  </a:tcPr>
                </a:tc>
                <a:tc>
                  <a:txBody>
                    <a:bodyPr/>
                    <a:lstStyle/>
                    <a:p>
                      <a:pPr algn="r">
                        <a:spcAft>
                          <a:spcPts val="600"/>
                        </a:spcAft>
                      </a:pPr>
                      <a:r>
                        <a:rPr lang="en-US" sz="2000" kern="50" dirty="0">
                          <a:effectLst/>
                        </a:rPr>
                        <a:t>6.188</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85000"/>
                      </a:schemeClr>
                    </a:solidFill>
                  </a:tcPr>
                </a:tc>
                <a:tc>
                  <a:txBody>
                    <a:bodyPr/>
                    <a:lstStyle/>
                    <a:p>
                      <a:pPr algn="r">
                        <a:spcAft>
                          <a:spcPts val="600"/>
                        </a:spcAft>
                      </a:pPr>
                      <a:r>
                        <a:rPr lang="en-US" sz="2000" kern="50" dirty="0">
                          <a:effectLst/>
                        </a:rPr>
                        <a:t>120.314</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85000"/>
                      </a:schemeClr>
                    </a:solidFill>
                  </a:tcPr>
                </a:tc>
                <a:tc>
                  <a:txBody>
                    <a:bodyPr/>
                    <a:lstStyle/>
                    <a:p>
                      <a:pPr algn="r">
                        <a:spcAft>
                          <a:spcPts val="600"/>
                        </a:spcAft>
                      </a:pPr>
                      <a:r>
                        <a:rPr lang="en-US" sz="2000" kern="50" dirty="0">
                          <a:effectLst/>
                        </a:rPr>
                        <a:t>176</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85000"/>
                      </a:schemeClr>
                    </a:solidFill>
                  </a:tcPr>
                </a:tc>
                <a:tc>
                  <a:txBody>
                    <a:bodyPr/>
                    <a:lstStyle/>
                    <a:p>
                      <a:pPr algn="r">
                        <a:spcAft>
                          <a:spcPts val="600"/>
                        </a:spcAft>
                      </a:pPr>
                      <a:r>
                        <a:rPr lang="en-US" sz="2000" kern="50" dirty="0">
                          <a:effectLst/>
                        </a:rPr>
                        <a:t>1.463</a:t>
                      </a:r>
                      <a:endParaRPr lang="en-CA" sz="2000" kern="50" dirty="0">
                        <a:effectLst/>
                        <a:latin typeface="Times New Roman" panose="02020603050405020304" pitchFamily="18" charset="0"/>
                        <a:ea typeface="SimSun" panose="02010600030101010101" pitchFamily="2" charset="-122"/>
                        <a:cs typeface="Lucida Sans" panose="020B0602030504020204" pitchFamily="34" charset="0"/>
                      </a:endParaRPr>
                    </a:p>
                  </a:txBody>
                  <a:tcPr marL="49039" marR="49039" marT="0" marB="0">
                    <a:solidFill>
                      <a:schemeClr val="bg1">
                        <a:lumMod val="85000"/>
                      </a:schemeClr>
                    </a:solidFill>
                  </a:tcPr>
                </a:tc>
                <a:extLst>
                  <a:ext uri="{0D108BD9-81ED-4DB2-BD59-A6C34878D82A}">
                    <a16:rowId xmlns:a16="http://schemas.microsoft.com/office/drawing/2014/main" val="1712390964"/>
                  </a:ext>
                </a:extLst>
              </a:tr>
            </a:tbl>
          </a:graphicData>
        </a:graphic>
      </p:graphicFrame>
      <p:sp>
        <p:nvSpPr>
          <p:cNvPr id="8" name="Rectangle 7">
            <a:extLst>
              <a:ext uri="{FF2B5EF4-FFF2-40B4-BE49-F238E27FC236}">
                <a16:creationId xmlns:a16="http://schemas.microsoft.com/office/drawing/2014/main" id="{E56FA96C-EF30-46B3-8E97-0C2ECDB5041A}"/>
              </a:ext>
            </a:extLst>
          </p:cNvPr>
          <p:cNvSpPr/>
          <p:nvPr/>
        </p:nvSpPr>
        <p:spPr>
          <a:xfrm>
            <a:off x="1152939" y="4802471"/>
            <a:ext cx="9780104" cy="1600438"/>
          </a:xfrm>
          <a:prstGeom prst="rect">
            <a:avLst/>
          </a:prstGeom>
        </p:spPr>
        <p:txBody>
          <a:bodyPr wrap="square">
            <a:spAutoFit/>
          </a:bodyPr>
          <a:lstStyle/>
          <a:p>
            <a:r>
              <a:rPr lang="en-US" sz="2000" dirty="0"/>
              <a:t>The mean radius was calculated for each cluster. The location of the warehouse was defined by the cluster centroids in the k-mean algorithm. Moreover, the number of venues in each cluster was extracted and used to define the density in each area. The results are shown in the table above. </a:t>
            </a:r>
            <a:endParaRPr lang="en-CA" sz="2000" dirty="0"/>
          </a:p>
          <a:p>
            <a:endParaRPr lang="en-CA" dirty="0"/>
          </a:p>
        </p:txBody>
      </p:sp>
    </p:spTree>
    <p:extLst>
      <p:ext uri="{BB962C8B-B14F-4D97-AF65-F5344CB8AC3E}">
        <p14:creationId xmlns:p14="http://schemas.microsoft.com/office/powerpoint/2010/main" val="28273908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1C8D9-0046-48A7-BA66-A6E90B01EF01}"/>
              </a:ext>
            </a:extLst>
          </p:cNvPr>
          <p:cNvSpPr>
            <a:spLocks noGrp="1"/>
          </p:cNvSpPr>
          <p:nvPr>
            <p:ph type="title"/>
          </p:nvPr>
        </p:nvSpPr>
        <p:spPr>
          <a:xfrm>
            <a:off x="913775" y="618518"/>
            <a:ext cx="10364451" cy="984996"/>
          </a:xfrm>
        </p:spPr>
        <p:txBody>
          <a:bodyPr/>
          <a:lstStyle/>
          <a:p>
            <a:r>
              <a:rPr lang="en-US" b="1" dirty="0"/>
              <a:t>Results (</a:t>
            </a:r>
            <a:r>
              <a:rPr lang="en-US" b="1" cap="none" dirty="0"/>
              <a:t>continued</a:t>
            </a:r>
            <a:r>
              <a:rPr lang="en-US" b="1" dirty="0"/>
              <a:t>)</a:t>
            </a:r>
            <a:endParaRPr lang="en-CA" dirty="0"/>
          </a:p>
        </p:txBody>
      </p:sp>
      <p:sp>
        <p:nvSpPr>
          <p:cNvPr id="3" name="Content Placeholder 2">
            <a:extLst>
              <a:ext uri="{FF2B5EF4-FFF2-40B4-BE49-F238E27FC236}">
                <a16:creationId xmlns:a16="http://schemas.microsoft.com/office/drawing/2014/main" id="{B9BA7A41-9331-40E7-9FB9-B7F212AFD8C8}"/>
              </a:ext>
            </a:extLst>
          </p:cNvPr>
          <p:cNvSpPr>
            <a:spLocks noGrp="1"/>
          </p:cNvSpPr>
          <p:nvPr>
            <p:ph sz="quarter" idx="13"/>
          </p:nvPr>
        </p:nvSpPr>
        <p:spPr>
          <a:xfrm>
            <a:off x="2328930" y="5878333"/>
            <a:ext cx="7534137" cy="605345"/>
          </a:xfrm>
        </p:spPr>
        <p:txBody>
          <a:bodyPr/>
          <a:lstStyle/>
          <a:p>
            <a:pPr marL="0" indent="0">
              <a:buNone/>
            </a:pPr>
            <a:r>
              <a:rPr lang="en-US" i="1" dirty="0"/>
              <a:t>  Figure 3: Clusters Area</a:t>
            </a:r>
            <a:endParaRPr lang="en-CA" i="1" dirty="0"/>
          </a:p>
        </p:txBody>
      </p:sp>
      <p:pic>
        <p:nvPicPr>
          <p:cNvPr id="8194" name="Picture 2">
            <a:extLst>
              <a:ext uri="{FF2B5EF4-FFF2-40B4-BE49-F238E27FC236}">
                <a16:creationId xmlns:a16="http://schemas.microsoft.com/office/drawing/2014/main" id="{E5F98EE0-8722-497F-88A6-FEF7F282B5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8931" y="1440235"/>
            <a:ext cx="7534137" cy="44380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568103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1D3D6-A80D-43FE-8292-E96BDB5073D5}"/>
              </a:ext>
            </a:extLst>
          </p:cNvPr>
          <p:cNvSpPr>
            <a:spLocks noGrp="1"/>
          </p:cNvSpPr>
          <p:nvPr>
            <p:ph type="title"/>
          </p:nvPr>
        </p:nvSpPr>
        <p:spPr>
          <a:xfrm>
            <a:off x="913775" y="618517"/>
            <a:ext cx="10364451" cy="878979"/>
          </a:xfrm>
        </p:spPr>
        <p:txBody>
          <a:bodyPr/>
          <a:lstStyle/>
          <a:p>
            <a:r>
              <a:rPr lang="en-US" b="1"/>
              <a:t>Discussion </a:t>
            </a:r>
            <a:endParaRPr lang="en-CA" dirty="0"/>
          </a:p>
        </p:txBody>
      </p:sp>
      <p:sp>
        <p:nvSpPr>
          <p:cNvPr id="3" name="Content Placeholder 2">
            <a:extLst>
              <a:ext uri="{FF2B5EF4-FFF2-40B4-BE49-F238E27FC236}">
                <a16:creationId xmlns:a16="http://schemas.microsoft.com/office/drawing/2014/main" id="{C71EA346-69B9-4CBC-A401-8A0481839A9B}"/>
              </a:ext>
            </a:extLst>
          </p:cNvPr>
          <p:cNvSpPr>
            <a:spLocks noGrp="1"/>
          </p:cNvSpPr>
          <p:nvPr>
            <p:ph sz="quarter" idx="13"/>
          </p:nvPr>
        </p:nvSpPr>
        <p:spPr>
          <a:xfrm>
            <a:off x="913774" y="1749286"/>
            <a:ext cx="10363826" cy="4505739"/>
          </a:xfrm>
        </p:spPr>
        <p:txBody>
          <a:bodyPr>
            <a:normAutofit/>
          </a:bodyPr>
          <a:lstStyle/>
          <a:p>
            <a:pPr marL="0" indent="0">
              <a:buNone/>
            </a:pPr>
            <a:r>
              <a:rPr lang="en-US" cap="none" dirty="0"/>
              <a:t>From the results, we can see the variety in the distribution of venues in Toronto city. As seen the two central clusters in the middle of the city contain at least a double number of hotels, restaurants, bars and coffee shops than three other clusters. For this reason, their areas are smaller than those of the other three clusters. Based on this observation we suggest:</a:t>
            </a:r>
            <a:endParaRPr lang="en-CA" cap="none" dirty="0"/>
          </a:p>
          <a:p>
            <a:pPr lvl="0"/>
            <a:r>
              <a:rPr lang="en-US" cap="none" dirty="0"/>
              <a:t>The size of the warehouse at the red and purple areas be at least double than the size of the other warehouses</a:t>
            </a:r>
            <a:endParaRPr lang="en-CA" cap="none" dirty="0"/>
          </a:p>
          <a:p>
            <a:pPr lvl="0"/>
            <a:r>
              <a:rPr lang="en-US" cap="none" dirty="0"/>
              <a:t>The number of employees at the warehouse at the red and purple areas should be at least double than the in the other warehouses</a:t>
            </a:r>
            <a:endParaRPr lang="en-CA" cap="none" dirty="0"/>
          </a:p>
          <a:p>
            <a:pPr lvl="0"/>
            <a:r>
              <a:rPr lang="en-US" cap="none" dirty="0"/>
              <a:t>The number of tracks in each warehouse should correlate to the number of venues in each cluster</a:t>
            </a:r>
            <a:endParaRPr lang="en-CA" cap="none" dirty="0"/>
          </a:p>
          <a:p>
            <a:endParaRPr lang="en-CA" dirty="0"/>
          </a:p>
        </p:txBody>
      </p:sp>
    </p:spTree>
    <p:extLst>
      <p:ext uri="{BB962C8B-B14F-4D97-AF65-F5344CB8AC3E}">
        <p14:creationId xmlns:p14="http://schemas.microsoft.com/office/powerpoint/2010/main" val="27349603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2B9DF-3766-4A4B-A27C-B978DD3D64B0}"/>
              </a:ext>
            </a:extLst>
          </p:cNvPr>
          <p:cNvSpPr>
            <a:spLocks noGrp="1"/>
          </p:cNvSpPr>
          <p:nvPr>
            <p:ph type="title"/>
          </p:nvPr>
        </p:nvSpPr>
        <p:spPr>
          <a:xfrm>
            <a:off x="913775" y="618518"/>
            <a:ext cx="10364451" cy="1157273"/>
          </a:xfrm>
        </p:spPr>
        <p:txBody>
          <a:bodyPr/>
          <a:lstStyle/>
          <a:p>
            <a:r>
              <a:rPr lang="en-US" b="1" dirty="0"/>
              <a:t>Conclusion</a:t>
            </a:r>
            <a:endParaRPr lang="en-CA" dirty="0"/>
          </a:p>
        </p:txBody>
      </p:sp>
      <p:sp>
        <p:nvSpPr>
          <p:cNvPr id="3" name="Content Placeholder 2">
            <a:extLst>
              <a:ext uri="{FF2B5EF4-FFF2-40B4-BE49-F238E27FC236}">
                <a16:creationId xmlns:a16="http://schemas.microsoft.com/office/drawing/2014/main" id="{77CF574C-885D-4712-821A-65DCE060C6DC}"/>
              </a:ext>
            </a:extLst>
          </p:cNvPr>
          <p:cNvSpPr>
            <a:spLocks noGrp="1"/>
          </p:cNvSpPr>
          <p:nvPr>
            <p:ph sz="quarter" idx="13"/>
          </p:nvPr>
        </p:nvSpPr>
        <p:spPr>
          <a:xfrm>
            <a:off x="913774" y="2186608"/>
            <a:ext cx="10363826" cy="4052873"/>
          </a:xfrm>
        </p:spPr>
        <p:txBody>
          <a:bodyPr>
            <a:normAutofit/>
          </a:bodyPr>
          <a:lstStyle/>
          <a:p>
            <a:pPr marL="0" indent="0">
              <a:buNone/>
            </a:pPr>
            <a:r>
              <a:rPr lang="en-US" cap="none" dirty="0"/>
              <a:t>The main problem in this work is the definition of the locations where 5 warehouses can be built to improve the process of bottled water distribution in the city of Toronto. Our approach was to devise Toronto in 5 different subregions. The criterion used for this division was the density of venues of customer venues in the entire city. The center of each subregion was estimated using the k-means algorithm. The standard deviation of each cluster was used to define the area containing the venues to which the warehouse must provide its products. Based on the results, we are able to define the location of the warehouses, their size, number of employees in each warehouse and the number of trucks required. </a:t>
            </a:r>
            <a:endParaRPr lang="en-CA" cap="none" dirty="0"/>
          </a:p>
        </p:txBody>
      </p:sp>
    </p:spTree>
    <p:extLst>
      <p:ext uri="{BB962C8B-B14F-4D97-AF65-F5344CB8AC3E}">
        <p14:creationId xmlns:p14="http://schemas.microsoft.com/office/powerpoint/2010/main" val="11084468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5E9FC-CBC2-4C9C-9D1F-CFCCE866FB1C}"/>
              </a:ext>
            </a:extLst>
          </p:cNvPr>
          <p:cNvSpPr>
            <a:spLocks noGrp="1"/>
          </p:cNvSpPr>
          <p:nvPr>
            <p:ph type="title"/>
          </p:nvPr>
        </p:nvSpPr>
        <p:spPr>
          <a:xfrm>
            <a:off x="913775" y="618518"/>
            <a:ext cx="10364451" cy="1104266"/>
          </a:xfrm>
        </p:spPr>
        <p:txBody>
          <a:bodyPr/>
          <a:lstStyle/>
          <a:p>
            <a:r>
              <a:rPr lang="en-US" b="1" dirty="0"/>
              <a:t>Introduction/Business Problem</a:t>
            </a:r>
            <a:endParaRPr lang="en-CA" dirty="0"/>
          </a:p>
        </p:txBody>
      </p:sp>
      <p:sp>
        <p:nvSpPr>
          <p:cNvPr id="3" name="Content Placeholder 2">
            <a:extLst>
              <a:ext uri="{FF2B5EF4-FFF2-40B4-BE49-F238E27FC236}">
                <a16:creationId xmlns:a16="http://schemas.microsoft.com/office/drawing/2014/main" id="{2BE8444F-ED36-483F-8D97-60EFA7AD46B9}"/>
              </a:ext>
            </a:extLst>
          </p:cNvPr>
          <p:cNvSpPr>
            <a:spLocks noGrp="1"/>
          </p:cNvSpPr>
          <p:nvPr>
            <p:ph sz="quarter" idx="13"/>
          </p:nvPr>
        </p:nvSpPr>
        <p:spPr>
          <a:xfrm>
            <a:off x="913774" y="1842052"/>
            <a:ext cx="10363826" cy="3949147"/>
          </a:xfrm>
        </p:spPr>
        <p:txBody>
          <a:bodyPr>
            <a:normAutofit lnSpcReduction="10000"/>
          </a:bodyPr>
          <a:lstStyle/>
          <a:p>
            <a:pPr marL="0" indent="0">
              <a:buNone/>
            </a:pPr>
            <a:r>
              <a:rPr lang="en-US" cap="none" dirty="0"/>
              <a:t>Our client, a bottled water distributor, has an established role in the market of Toronto. He is the top supplier of bottled water with more than 1500 clients in the Toronto neighborhood. His main clients are hotels, coffee shops, restaurants, and bars. Currently, the products are stored in a big central warehouse outside of Toronto and distributed to different venues daily. The main problem with this is that the distribution of the product becomes increasingly time-consuming and costly. Our client wants to increase efficiency and reduce the cost by building 5 smaller warehouses in Toronto to serve his clients locally. This approach will reduce the time to spend on roads, fuel cost and become more environmentally friendly. </a:t>
            </a:r>
            <a:endParaRPr lang="en-CA" cap="none" dirty="0"/>
          </a:p>
          <a:p>
            <a:pPr marL="0" indent="0">
              <a:buNone/>
            </a:pPr>
            <a:r>
              <a:rPr lang="en-US" cap="none" dirty="0"/>
              <a:t>To do so our client asked us to find the best 5 locations in Toronto at which he can build warehouses to create smaller distribution clusters. After this, he will try to build his warehouses at the center of those clusters to minimize the distance to each venue</a:t>
            </a:r>
            <a:r>
              <a:rPr lang="en-US" dirty="0"/>
              <a:t>. </a:t>
            </a:r>
            <a:endParaRPr lang="en-CA" dirty="0"/>
          </a:p>
          <a:p>
            <a:endParaRPr lang="en-CA" dirty="0"/>
          </a:p>
        </p:txBody>
      </p:sp>
    </p:spTree>
    <p:extLst>
      <p:ext uri="{BB962C8B-B14F-4D97-AF65-F5344CB8AC3E}">
        <p14:creationId xmlns:p14="http://schemas.microsoft.com/office/powerpoint/2010/main" val="28267292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B401E-6BB8-4F75-A6F2-3ABE342FF344}"/>
              </a:ext>
            </a:extLst>
          </p:cNvPr>
          <p:cNvSpPr>
            <a:spLocks noGrp="1"/>
          </p:cNvSpPr>
          <p:nvPr>
            <p:ph type="title"/>
          </p:nvPr>
        </p:nvSpPr>
        <p:spPr>
          <a:xfrm>
            <a:off x="913775" y="618517"/>
            <a:ext cx="10364451" cy="1077761"/>
          </a:xfrm>
        </p:spPr>
        <p:txBody>
          <a:bodyPr/>
          <a:lstStyle/>
          <a:p>
            <a:r>
              <a:rPr lang="en-US" b="1" dirty="0"/>
              <a:t>Data </a:t>
            </a:r>
            <a:endParaRPr lang="en-CA" dirty="0"/>
          </a:p>
        </p:txBody>
      </p:sp>
      <p:sp>
        <p:nvSpPr>
          <p:cNvPr id="3" name="Content Placeholder 2">
            <a:extLst>
              <a:ext uri="{FF2B5EF4-FFF2-40B4-BE49-F238E27FC236}">
                <a16:creationId xmlns:a16="http://schemas.microsoft.com/office/drawing/2014/main" id="{E646A1C1-77D8-441F-953F-054975BF4E32}"/>
              </a:ext>
            </a:extLst>
          </p:cNvPr>
          <p:cNvSpPr>
            <a:spLocks noGrp="1"/>
          </p:cNvSpPr>
          <p:nvPr>
            <p:ph sz="quarter" idx="13"/>
          </p:nvPr>
        </p:nvSpPr>
        <p:spPr>
          <a:xfrm>
            <a:off x="913774" y="2067339"/>
            <a:ext cx="10363826" cy="3949148"/>
          </a:xfrm>
        </p:spPr>
        <p:txBody>
          <a:bodyPr/>
          <a:lstStyle/>
          <a:p>
            <a:pPr marL="0" indent="0">
              <a:buNone/>
            </a:pPr>
            <a:r>
              <a:rPr lang="en-US" cap="none" dirty="0"/>
              <a:t>The data required are the locations of hotels, coffee shops, bars and restaurants in Toronto. To gather the data, we will use the locations of all neighborhoods in Toronto gathered from Wikipedia. Based on these locations we will gather the locations of all venues in these neighborhoods from foursquare. We will filter the data to acquire the locations of the targeted venues. To inspect the data, we will use the folium library to extract the map of Toronto and visualize the locations of the venues on the map. </a:t>
            </a:r>
            <a:endParaRPr lang="en-CA" cap="none" dirty="0"/>
          </a:p>
          <a:p>
            <a:pPr marL="0" indent="0">
              <a:buNone/>
            </a:pPr>
            <a:r>
              <a:rPr lang="en-US" cap="none" dirty="0"/>
              <a:t>A k-means algorithm will be applied to the locations features to define the 5 clusters of venue. The locations of the warehouse will be defined as the centroids of the clusters. Again, to visualize the map of Toronto, the 5 clusters and the locations of the warehouses we will use the folium library.</a:t>
            </a:r>
            <a:endParaRPr lang="en-CA" cap="none" dirty="0"/>
          </a:p>
          <a:p>
            <a:pPr marL="0" indent="0">
              <a:buNone/>
            </a:pPr>
            <a:endParaRPr lang="en-CA" cap="none" dirty="0"/>
          </a:p>
        </p:txBody>
      </p:sp>
    </p:spTree>
    <p:extLst>
      <p:ext uri="{BB962C8B-B14F-4D97-AF65-F5344CB8AC3E}">
        <p14:creationId xmlns:p14="http://schemas.microsoft.com/office/powerpoint/2010/main" val="31772786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4603F-6CAE-4037-AE3A-FFFACBD5B45A}"/>
              </a:ext>
            </a:extLst>
          </p:cNvPr>
          <p:cNvSpPr>
            <a:spLocks noGrp="1"/>
          </p:cNvSpPr>
          <p:nvPr>
            <p:ph type="title"/>
          </p:nvPr>
        </p:nvSpPr>
        <p:spPr/>
        <p:txBody>
          <a:bodyPr/>
          <a:lstStyle/>
          <a:p>
            <a:r>
              <a:rPr lang="en-US" b="1" dirty="0"/>
              <a:t>Methodology</a:t>
            </a:r>
            <a:endParaRPr lang="en-CA" dirty="0"/>
          </a:p>
        </p:txBody>
      </p:sp>
      <p:sp>
        <p:nvSpPr>
          <p:cNvPr id="3" name="Content Placeholder 2">
            <a:extLst>
              <a:ext uri="{FF2B5EF4-FFF2-40B4-BE49-F238E27FC236}">
                <a16:creationId xmlns:a16="http://schemas.microsoft.com/office/drawing/2014/main" id="{7BBECC30-7B46-4C8E-A5BB-B0478F725B89}"/>
              </a:ext>
            </a:extLst>
          </p:cNvPr>
          <p:cNvSpPr>
            <a:spLocks noGrp="1"/>
          </p:cNvSpPr>
          <p:nvPr>
            <p:ph sz="quarter" idx="13"/>
          </p:nvPr>
        </p:nvSpPr>
        <p:spPr>
          <a:xfrm>
            <a:off x="913774" y="2001078"/>
            <a:ext cx="10363826" cy="4238405"/>
          </a:xfrm>
        </p:spPr>
        <p:txBody>
          <a:bodyPr>
            <a:normAutofit/>
          </a:bodyPr>
          <a:lstStyle/>
          <a:p>
            <a:pPr marL="0" indent="0">
              <a:buNone/>
            </a:pPr>
            <a:r>
              <a:rPr lang="en-US" cap="none" dirty="0"/>
              <a:t>To define the location of each warehouse, we chose to use the k-means algorithm. By default, this algorithm minimizes the distance of each point from the centroid to the cluster.  As a result, the output of the k-mean algorithm is a set of clusters whose points are lying at the minimum distance from the determined centroids. </a:t>
            </a:r>
            <a:endParaRPr lang="en-CA" cap="none" dirty="0"/>
          </a:p>
          <a:p>
            <a:pPr marL="0" indent="0">
              <a:buNone/>
            </a:pPr>
            <a:r>
              <a:rPr lang="en-US" cap="none" dirty="0"/>
              <a:t>As an input, we used the set of locations (</a:t>
            </a:r>
            <a:r>
              <a:rPr lang="en-US" cap="none" dirty="0" err="1"/>
              <a:t>lat</a:t>
            </a:r>
            <a:r>
              <a:rPr lang="en-US" cap="none" dirty="0"/>
              <a:t>, long) of venues of interest. In this example, the category of each venue is not required in the algorithm. All venues belonging to hotels, bars, restaurants and coffee shops are included in the list. The locations of hotels, bars, restaurants and coffee shops are shown as they were gathered from the foursquare database in figures 1, 2, 3 and 4. A total of 249 coffee shops, 961 restaurants, 81 hotels, and 172 bars were found and used in the k-means algorithm. </a:t>
            </a:r>
            <a:endParaRPr lang="en-CA" cap="none" dirty="0"/>
          </a:p>
          <a:p>
            <a:pPr marL="0" indent="0">
              <a:buNone/>
            </a:pPr>
            <a:endParaRPr lang="en-CA" dirty="0"/>
          </a:p>
        </p:txBody>
      </p:sp>
    </p:spTree>
    <p:extLst>
      <p:ext uri="{BB962C8B-B14F-4D97-AF65-F5344CB8AC3E}">
        <p14:creationId xmlns:p14="http://schemas.microsoft.com/office/powerpoint/2010/main" val="6490259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9EC62-77A8-41B0-9143-0FB4EB86E310}"/>
              </a:ext>
            </a:extLst>
          </p:cNvPr>
          <p:cNvSpPr>
            <a:spLocks noGrp="1"/>
          </p:cNvSpPr>
          <p:nvPr>
            <p:ph type="title"/>
          </p:nvPr>
        </p:nvSpPr>
        <p:spPr>
          <a:xfrm>
            <a:off x="913775" y="618518"/>
            <a:ext cx="10364451" cy="1117518"/>
          </a:xfrm>
        </p:spPr>
        <p:txBody>
          <a:bodyPr/>
          <a:lstStyle/>
          <a:p>
            <a:r>
              <a:rPr lang="en-US" b="1" dirty="0"/>
              <a:t>Methodology </a:t>
            </a:r>
            <a:r>
              <a:rPr lang="en-US" b="1" cap="none" dirty="0"/>
              <a:t>(continued)</a:t>
            </a:r>
            <a:endParaRPr lang="en-CA" dirty="0"/>
          </a:p>
        </p:txBody>
      </p:sp>
      <p:sp>
        <p:nvSpPr>
          <p:cNvPr id="3" name="Content Placeholder 2">
            <a:extLst>
              <a:ext uri="{FF2B5EF4-FFF2-40B4-BE49-F238E27FC236}">
                <a16:creationId xmlns:a16="http://schemas.microsoft.com/office/drawing/2014/main" id="{1CCD70D1-3B37-4E95-955E-DFAC8584E58C}"/>
              </a:ext>
            </a:extLst>
          </p:cNvPr>
          <p:cNvSpPr>
            <a:spLocks noGrp="1"/>
          </p:cNvSpPr>
          <p:nvPr>
            <p:ph sz="quarter" idx="13"/>
          </p:nvPr>
        </p:nvSpPr>
        <p:spPr>
          <a:xfrm>
            <a:off x="1181686" y="5121964"/>
            <a:ext cx="10311619" cy="631721"/>
          </a:xfrm>
        </p:spPr>
        <p:txBody>
          <a:bodyPr/>
          <a:lstStyle/>
          <a:p>
            <a:pPr marL="0" indent="0">
              <a:buNone/>
            </a:pPr>
            <a:r>
              <a:rPr lang="en-CA" i="1" dirty="0"/>
              <a:t> Table 1: Sample of Restaurants Locations in Toronto</a:t>
            </a:r>
            <a:endParaRPr lang="en-CA" dirty="0"/>
          </a:p>
        </p:txBody>
      </p:sp>
      <p:pic>
        <p:nvPicPr>
          <p:cNvPr id="1027" name="Picture 3">
            <a:extLst>
              <a:ext uri="{FF2B5EF4-FFF2-40B4-BE49-F238E27FC236}">
                <a16:creationId xmlns:a16="http://schemas.microsoft.com/office/drawing/2014/main" id="{81A2184A-6659-4E38-AD49-3558D88167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1686" y="1682219"/>
            <a:ext cx="10047758" cy="343974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987111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E9B2B-1A42-45A1-8204-620A78AF3001}"/>
              </a:ext>
            </a:extLst>
          </p:cNvPr>
          <p:cNvSpPr>
            <a:spLocks noGrp="1"/>
          </p:cNvSpPr>
          <p:nvPr>
            <p:ph type="title"/>
          </p:nvPr>
        </p:nvSpPr>
        <p:spPr>
          <a:xfrm>
            <a:off x="913775" y="618517"/>
            <a:ext cx="10364451" cy="1083674"/>
          </a:xfrm>
        </p:spPr>
        <p:txBody>
          <a:bodyPr/>
          <a:lstStyle/>
          <a:p>
            <a:r>
              <a:rPr lang="en-US" b="1" dirty="0"/>
              <a:t>Methodology </a:t>
            </a:r>
            <a:r>
              <a:rPr lang="en-US" b="1" cap="none" dirty="0"/>
              <a:t>(continued)</a:t>
            </a:r>
            <a:endParaRPr lang="en-CA" dirty="0"/>
          </a:p>
        </p:txBody>
      </p:sp>
      <p:sp>
        <p:nvSpPr>
          <p:cNvPr id="3" name="Content Placeholder 2">
            <a:extLst>
              <a:ext uri="{FF2B5EF4-FFF2-40B4-BE49-F238E27FC236}">
                <a16:creationId xmlns:a16="http://schemas.microsoft.com/office/drawing/2014/main" id="{4B8E137C-4D2F-48C4-A04F-B55E389FB37C}"/>
              </a:ext>
            </a:extLst>
          </p:cNvPr>
          <p:cNvSpPr>
            <a:spLocks noGrp="1"/>
          </p:cNvSpPr>
          <p:nvPr>
            <p:ph sz="quarter" idx="13"/>
          </p:nvPr>
        </p:nvSpPr>
        <p:spPr>
          <a:xfrm>
            <a:off x="913774" y="5261317"/>
            <a:ext cx="10363826" cy="529882"/>
          </a:xfrm>
        </p:spPr>
        <p:txBody>
          <a:bodyPr/>
          <a:lstStyle/>
          <a:p>
            <a:pPr marL="0" indent="0">
              <a:buNone/>
            </a:pPr>
            <a:r>
              <a:rPr lang="en-CA" i="1" dirty="0"/>
              <a:t>Table 2: Sample of Bars Locations in Toronto</a:t>
            </a:r>
            <a:endParaRPr lang="en-CA" dirty="0"/>
          </a:p>
        </p:txBody>
      </p:sp>
      <p:pic>
        <p:nvPicPr>
          <p:cNvPr id="2050" name="Picture 2">
            <a:extLst>
              <a:ext uri="{FF2B5EF4-FFF2-40B4-BE49-F238E27FC236}">
                <a16:creationId xmlns:a16="http://schemas.microsoft.com/office/drawing/2014/main" id="{5EFECC51-5F63-431C-9885-3EE806E881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3774" y="1814847"/>
            <a:ext cx="10621734" cy="34464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623030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924FE-D283-4A13-8D83-8C06179D9AF6}"/>
              </a:ext>
            </a:extLst>
          </p:cNvPr>
          <p:cNvSpPr>
            <a:spLocks noGrp="1"/>
          </p:cNvSpPr>
          <p:nvPr>
            <p:ph type="title"/>
          </p:nvPr>
        </p:nvSpPr>
        <p:spPr>
          <a:xfrm>
            <a:off x="913775" y="618518"/>
            <a:ext cx="10364451" cy="717914"/>
          </a:xfrm>
        </p:spPr>
        <p:txBody>
          <a:bodyPr/>
          <a:lstStyle/>
          <a:p>
            <a:r>
              <a:rPr lang="en-US" b="1" dirty="0"/>
              <a:t>Methodology </a:t>
            </a:r>
            <a:r>
              <a:rPr lang="en-US" b="1" cap="none" dirty="0"/>
              <a:t>(continued)</a:t>
            </a:r>
            <a:endParaRPr lang="en-CA" dirty="0"/>
          </a:p>
        </p:txBody>
      </p:sp>
      <p:sp>
        <p:nvSpPr>
          <p:cNvPr id="3" name="Content Placeholder 2">
            <a:extLst>
              <a:ext uri="{FF2B5EF4-FFF2-40B4-BE49-F238E27FC236}">
                <a16:creationId xmlns:a16="http://schemas.microsoft.com/office/drawing/2014/main" id="{6C441ADE-8B74-469A-ABA7-359A20374A9A}"/>
              </a:ext>
            </a:extLst>
          </p:cNvPr>
          <p:cNvSpPr>
            <a:spLocks noGrp="1"/>
          </p:cNvSpPr>
          <p:nvPr>
            <p:ph sz="quarter" idx="13"/>
          </p:nvPr>
        </p:nvSpPr>
        <p:spPr>
          <a:xfrm>
            <a:off x="913774" y="5176911"/>
            <a:ext cx="10363826" cy="614288"/>
          </a:xfrm>
        </p:spPr>
        <p:txBody>
          <a:bodyPr/>
          <a:lstStyle/>
          <a:p>
            <a:pPr marL="0" indent="0">
              <a:buNone/>
            </a:pPr>
            <a:r>
              <a:rPr lang="en-CA" i="1" dirty="0"/>
              <a:t>  Table 3: Sample of Hotels Locations in Toronto</a:t>
            </a:r>
            <a:endParaRPr lang="en-CA" dirty="0"/>
          </a:p>
        </p:txBody>
      </p:sp>
      <p:pic>
        <p:nvPicPr>
          <p:cNvPr id="3074" name="Picture 2">
            <a:extLst>
              <a:ext uri="{FF2B5EF4-FFF2-40B4-BE49-F238E27FC236}">
                <a16:creationId xmlns:a16="http://schemas.microsoft.com/office/drawing/2014/main" id="{496D7B42-55AE-4AEE-8680-108C693923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3773" y="1566277"/>
            <a:ext cx="10533439" cy="36106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794363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A4EFE-12B1-4AA7-8BDF-2D94954B1774}"/>
              </a:ext>
            </a:extLst>
          </p:cNvPr>
          <p:cNvSpPr>
            <a:spLocks noGrp="1"/>
          </p:cNvSpPr>
          <p:nvPr>
            <p:ph type="title"/>
          </p:nvPr>
        </p:nvSpPr>
        <p:spPr>
          <a:xfrm>
            <a:off x="913775" y="618517"/>
            <a:ext cx="10364451" cy="774185"/>
          </a:xfrm>
        </p:spPr>
        <p:txBody>
          <a:bodyPr/>
          <a:lstStyle/>
          <a:p>
            <a:r>
              <a:rPr lang="en-US" b="1" dirty="0"/>
              <a:t>Methodology </a:t>
            </a:r>
            <a:r>
              <a:rPr lang="en-US" b="1" cap="none" dirty="0"/>
              <a:t>(continued)</a:t>
            </a:r>
            <a:endParaRPr lang="en-CA" dirty="0"/>
          </a:p>
        </p:txBody>
      </p:sp>
      <p:sp>
        <p:nvSpPr>
          <p:cNvPr id="3" name="Content Placeholder 2">
            <a:extLst>
              <a:ext uri="{FF2B5EF4-FFF2-40B4-BE49-F238E27FC236}">
                <a16:creationId xmlns:a16="http://schemas.microsoft.com/office/drawing/2014/main" id="{2B15F606-5A18-4CFE-9578-F4787B7044B3}"/>
              </a:ext>
            </a:extLst>
          </p:cNvPr>
          <p:cNvSpPr>
            <a:spLocks noGrp="1"/>
          </p:cNvSpPr>
          <p:nvPr>
            <p:ph sz="quarter" idx="13"/>
          </p:nvPr>
        </p:nvSpPr>
        <p:spPr>
          <a:xfrm>
            <a:off x="913774" y="4957103"/>
            <a:ext cx="10363826" cy="834096"/>
          </a:xfrm>
        </p:spPr>
        <p:txBody>
          <a:bodyPr/>
          <a:lstStyle/>
          <a:p>
            <a:pPr marL="0" indent="0">
              <a:buNone/>
            </a:pPr>
            <a:r>
              <a:rPr lang="en-CA" i="1" dirty="0"/>
              <a:t> Table 4: Sample of Coffee Shops Locations in Toronto</a:t>
            </a:r>
            <a:endParaRPr lang="en-CA" dirty="0"/>
          </a:p>
        </p:txBody>
      </p:sp>
      <p:pic>
        <p:nvPicPr>
          <p:cNvPr id="4098" name="Picture 2">
            <a:extLst>
              <a:ext uri="{FF2B5EF4-FFF2-40B4-BE49-F238E27FC236}">
                <a16:creationId xmlns:a16="http://schemas.microsoft.com/office/drawing/2014/main" id="{09E4D1F9-491F-4672-A707-811B208E09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3774" y="1612509"/>
            <a:ext cx="10363826" cy="334459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92754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26427-0AA9-4240-8E16-7741B316ADDF}"/>
              </a:ext>
            </a:extLst>
          </p:cNvPr>
          <p:cNvSpPr>
            <a:spLocks noGrp="1"/>
          </p:cNvSpPr>
          <p:nvPr>
            <p:ph type="title"/>
          </p:nvPr>
        </p:nvSpPr>
        <p:spPr>
          <a:xfrm>
            <a:off x="913775" y="436099"/>
            <a:ext cx="10364451" cy="759655"/>
          </a:xfrm>
        </p:spPr>
        <p:txBody>
          <a:bodyPr>
            <a:normAutofit/>
          </a:bodyPr>
          <a:lstStyle/>
          <a:p>
            <a:r>
              <a:rPr lang="en-US" b="1" dirty="0"/>
              <a:t>Results </a:t>
            </a:r>
            <a:endParaRPr lang="en-CA" dirty="0"/>
          </a:p>
        </p:txBody>
      </p:sp>
      <p:sp>
        <p:nvSpPr>
          <p:cNvPr id="3" name="Content Placeholder 2">
            <a:extLst>
              <a:ext uri="{FF2B5EF4-FFF2-40B4-BE49-F238E27FC236}">
                <a16:creationId xmlns:a16="http://schemas.microsoft.com/office/drawing/2014/main" id="{6471757B-6AA7-4546-80B4-0EAA37DDE228}"/>
              </a:ext>
            </a:extLst>
          </p:cNvPr>
          <p:cNvSpPr>
            <a:spLocks noGrp="1"/>
          </p:cNvSpPr>
          <p:nvPr>
            <p:ph sz="quarter" idx="13"/>
          </p:nvPr>
        </p:nvSpPr>
        <p:spPr>
          <a:xfrm>
            <a:off x="2374468" y="5261316"/>
            <a:ext cx="8903131" cy="1160585"/>
          </a:xfrm>
        </p:spPr>
        <p:txBody>
          <a:bodyPr>
            <a:normAutofit fontScale="92500" lnSpcReduction="20000"/>
          </a:bodyPr>
          <a:lstStyle/>
          <a:p>
            <a:pPr marL="0" indent="0">
              <a:spcBef>
                <a:spcPts val="600"/>
              </a:spcBef>
              <a:buNone/>
            </a:pPr>
            <a:r>
              <a:rPr lang="en-US" sz="2200" i="1" dirty="0"/>
              <a:t>Figure 1: Locations to which Company Delivers its Product</a:t>
            </a:r>
          </a:p>
          <a:p>
            <a:pPr marL="0" indent="0">
              <a:spcBef>
                <a:spcPts val="600"/>
              </a:spcBef>
              <a:buNone/>
            </a:pPr>
            <a:r>
              <a:rPr lang="en-US" dirty="0"/>
              <a:t>Green – Hotels                                Blue – Coffee Shops </a:t>
            </a:r>
            <a:endParaRPr lang="en-CA" dirty="0"/>
          </a:p>
          <a:p>
            <a:pPr marL="0" indent="0">
              <a:spcBef>
                <a:spcPts val="600"/>
              </a:spcBef>
              <a:buNone/>
            </a:pPr>
            <a:r>
              <a:rPr lang="en-US" dirty="0"/>
              <a:t>Red – Restaurants                           Black – Bars </a:t>
            </a:r>
            <a:endParaRPr lang="en-CA" dirty="0"/>
          </a:p>
        </p:txBody>
      </p:sp>
      <p:pic>
        <p:nvPicPr>
          <p:cNvPr id="5122" name="Picture 2">
            <a:extLst>
              <a:ext uri="{FF2B5EF4-FFF2-40B4-BE49-F238E27FC236}">
                <a16:creationId xmlns:a16="http://schemas.microsoft.com/office/drawing/2014/main" id="{CD788D9A-6A2E-4F29-9FA6-797811867E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74469" y="1195754"/>
            <a:ext cx="7442435" cy="41224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58984277"/>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TM04033925[[fn=Droplet]]</Template>
  <TotalTime>105</TotalTime>
  <Words>1021</Words>
  <Application>Microsoft Office PowerPoint</Application>
  <PresentationFormat>Widescreen</PresentationFormat>
  <Paragraphs>79</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Times New Roman</vt:lpstr>
      <vt:lpstr>Tw Cen MT</vt:lpstr>
      <vt:lpstr>Droplet</vt:lpstr>
      <vt:lpstr>Coursera Capstone Project</vt:lpstr>
      <vt:lpstr>Introduction/Business Problem</vt:lpstr>
      <vt:lpstr>Data </vt:lpstr>
      <vt:lpstr>Methodology</vt:lpstr>
      <vt:lpstr>Methodology (continued)</vt:lpstr>
      <vt:lpstr>Methodology (continued)</vt:lpstr>
      <vt:lpstr>Methodology (continued)</vt:lpstr>
      <vt:lpstr>Methodology (continued)</vt:lpstr>
      <vt:lpstr>Results </vt:lpstr>
      <vt:lpstr>Results (continued)</vt:lpstr>
      <vt:lpstr>Results (continued)</vt:lpstr>
      <vt:lpstr>Results (continued)</vt:lpstr>
      <vt:lpstr>Discussion </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Coursera Capstone Project</dc:title>
  <dc:creator>alissa</dc:creator>
  <cp:lastModifiedBy>alissa</cp:lastModifiedBy>
  <cp:revision>10</cp:revision>
  <dcterms:created xsi:type="dcterms:W3CDTF">2020-03-05T17:45:05Z</dcterms:created>
  <dcterms:modified xsi:type="dcterms:W3CDTF">2020-03-05T19:30:29Z</dcterms:modified>
</cp:coreProperties>
</file>

<file path=docProps/thumbnail.jpeg>
</file>